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1" r:id="rId3"/>
    <p:sldId id="290" r:id="rId4"/>
    <p:sldId id="269" r:id="rId5"/>
    <p:sldId id="266" r:id="rId6"/>
    <p:sldId id="293" r:id="rId7"/>
    <p:sldId id="294" r:id="rId8"/>
    <p:sldId id="295" r:id="rId9"/>
    <p:sldId id="296" r:id="rId10"/>
    <p:sldId id="288" r:id="rId11"/>
    <p:sldId id="263" r:id="rId12"/>
    <p:sldId id="267" r:id="rId13"/>
    <p:sldId id="297" r:id="rId14"/>
    <p:sldId id="268" r:id="rId15"/>
    <p:sldId id="29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724C-9BB8-450A-A4BD-C2A944C63E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EEBB9-CFD8-4C34-9B73-84A952EE1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1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4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7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2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045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87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10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0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6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2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6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9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1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D3BBD-BE4F-47DC-ACE8-F944911DFD76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9674-29A7-43AF-B5E9-01953E5BC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6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fahey@dhs.lacount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F4B2DC4E-1116-4B19-AA8E-0968D9C797ED}"/>
              </a:ext>
            </a:extLst>
          </p:cNvPr>
          <p:cNvSpPr txBox="1">
            <a:spLocks/>
          </p:cNvSpPr>
          <p:nvPr/>
        </p:nvSpPr>
        <p:spPr>
          <a:xfrm>
            <a:off x="4090507" y="764372"/>
            <a:ext cx="7434070" cy="1432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California Local &amp; Regional Medical/Health Coordination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9149531-1AF5-4EA1-8D06-DDF13515E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5719" y="2187575"/>
            <a:ext cx="6858000" cy="2482850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4F156FA-1429-4114-B09C-6809F91ED6BB}"/>
              </a:ext>
            </a:extLst>
          </p:cNvPr>
          <p:cNvSpPr txBox="1">
            <a:spLocks/>
          </p:cNvSpPr>
          <p:nvPr/>
        </p:nvSpPr>
        <p:spPr>
          <a:xfrm>
            <a:off x="4090507" y="2628900"/>
            <a:ext cx="7454077" cy="3589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Jeremy Fahey, EMT-Paramedic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CalOES Region I Regional Disaster Medical Health Specialist (RDMHS)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olidFill>
                  <a:prstClr val="black"/>
                </a:solidFill>
                <a:latin typeface="Century Gothic" panose="020B0502020202020204"/>
              </a:rPr>
              <a:t>Counties of Orange, Los Angeles, Ventura, Santa Barbara, San Luis Obispo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 County EMS Agency: Senior Disaster Services Analyst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jfahey@dhs.lacounty.gov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723562-306B-4F2E-9175-A739BFEE5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88CBA2-A935-4553-9FBF-164FF9B6C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2626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33D95-38EC-3EBB-BBFE-9B12B70ED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23" y="1101548"/>
            <a:ext cx="3874800" cy="4705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6E096-D121-497A-B4D6-41A9211D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F1871F-08FE-8A21-AA2A-BFC47391F8D6}"/>
              </a:ext>
            </a:extLst>
          </p:cNvPr>
          <p:cNvSpPr txBox="1">
            <a:spLocks/>
          </p:cNvSpPr>
          <p:nvPr/>
        </p:nvSpPr>
        <p:spPr>
          <a:xfrm>
            <a:off x="2942590" y="33933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Southern Region Demographics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BE4D1-0229-30AF-3113-4C91B7404E5F}"/>
              </a:ext>
            </a:extLst>
          </p:cNvPr>
          <p:cNvSpPr txBox="1"/>
          <p:nvPr/>
        </p:nvSpPr>
        <p:spPr>
          <a:xfrm>
            <a:off x="5266723" y="1626037"/>
            <a:ext cx="666112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latin typeface="Century Gothic" panose="020B0502020202020204"/>
              </a:rPr>
              <a:t>Comprised of: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noProof="0" dirty="0">
              <a:latin typeface="Century Gothic" panose="020B0502020202020204"/>
            </a:endParaRP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4A9BDC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Region 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A9BDC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Los Angeles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(Includes: Pasadena Public Health and Long Beach Human Health Services)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Orange, San Luis Obispo, Santa Barbara, Ventura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A9BDC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FE801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Region VI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801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Imperial, Inyo, Mono, Riverside, San Bernardino, San Diego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E801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B7EC4-05B9-48CB-B628-88B5FB455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AC482-E5E0-4873-917B-A93DD3680C34}"/>
              </a:ext>
            </a:extLst>
          </p:cNvPr>
          <p:cNvSpPr txBox="1"/>
          <p:nvPr/>
        </p:nvSpPr>
        <p:spPr>
          <a:xfrm>
            <a:off x="5266723" y="3897256"/>
            <a:ext cx="51106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LEMSAs served: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Public Health Departments: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Population: Roughly 19.75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Pediatrics served (0 – 14): 5,179,625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Region I: 3,466,155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Region VI: 1,716,470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Total Peds served in CA: 7,646,309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Hospitals – 171</a:t>
            </a:r>
          </a:p>
        </p:txBody>
      </p:sp>
    </p:spTree>
    <p:extLst>
      <p:ext uri="{BB962C8B-B14F-4D97-AF65-F5344CB8AC3E}">
        <p14:creationId xmlns:p14="http://schemas.microsoft.com/office/powerpoint/2010/main" val="379405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86AD949-FF21-4F2F-B673-2D0D6279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Scenario PROJECTIONS</a:t>
            </a:r>
            <a:br>
              <a:rPr lang="en-US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171B8A-B1BB-46F0-A458-B97EA5490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01" y="1446718"/>
            <a:ext cx="10820400" cy="4024125"/>
          </a:xfrm>
        </p:spPr>
        <p:txBody>
          <a:bodyPr/>
          <a:lstStyle/>
          <a:p>
            <a:r>
              <a:rPr lang="en-US" dirty="0"/>
              <a:t>USGS projects:</a:t>
            </a:r>
          </a:p>
          <a:p>
            <a:pPr lvl="1"/>
            <a:r>
              <a:rPr lang="en-US" dirty="0"/>
              <a:t>47,500 children would be displaced</a:t>
            </a:r>
          </a:p>
          <a:p>
            <a:pPr lvl="1"/>
            <a:r>
              <a:rPr lang="en-US" dirty="0"/>
              <a:t>10,070 children would be injured</a:t>
            </a:r>
          </a:p>
          <a:p>
            <a:r>
              <a:rPr lang="en-US" dirty="0"/>
              <a:t>Pediatrics with Special Needs</a:t>
            </a:r>
          </a:p>
          <a:p>
            <a:pPr lvl="1"/>
            <a:r>
              <a:rPr lang="en-US" dirty="0"/>
              <a:t>40% - immediately</a:t>
            </a:r>
          </a:p>
          <a:p>
            <a:pPr lvl="1"/>
            <a:r>
              <a:rPr lang="en-US" dirty="0"/>
              <a:t>40% - within 72 hours</a:t>
            </a:r>
          </a:p>
          <a:p>
            <a:pPr lvl="1"/>
            <a:r>
              <a:rPr lang="en-US" dirty="0"/>
              <a:t>20% - within 7 days</a:t>
            </a:r>
          </a:p>
          <a:p>
            <a:r>
              <a:rPr lang="en-US" dirty="0"/>
              <a:t>Los Angeles County projected to need:</a:t>
            </a:r>
          </a:p>
          <a:p>
            <a:pPr lvl="1"/>
            <a:r>
              <a:rPr lang="en-US" dirty="0"/>
              <a:t>959 pediatric Med/Surg beds</a:t>
            </a:r>
          </a:p>
          <a:p>
            <a:pPr lvl="1"/>
            <a:r>
              <a:rPr lang="en-US" dirty="0"/>
              <a:t>419 PICU Beds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41567-117C-4F0D-96FC-391288B73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57" y="1858558"/>
            <a:ext cx="3844416" cy="41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DAA2-5244-4F35-B816-F58689B0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0" y="764373"/>
            <a:ext cx="6586500" cy="1293028"/>
          </a:xfrm>
        </p:spPr>
        <p:txBody>
          <a:bodyPr>
            <a:normAutofit/>
          </a:bodyPr>
          <a:lstStyle/>
          <a:p>
            <a:r>
              <a:rPr lang="en-US" dirty="0"/>
              <a:t>Available resources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EAE3FA3F-4660-4261-816B-CFD48FA82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3" y="960116"/>
            <a:ext cx="1806116" cy="2880247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380FBB-EF6C-45FC-AE9D-58377172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67" y="1120983"/>
            <a:ext cx="1371762" cy="2552116"/>
          </a:xfrm>
          <a:prstGeom prst="rect">
            <a:avLst/>
          </a:prstGeom>
        </p:spPr>
      </p:pic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14925E44-DD62-4B37-AC41-39CC34F2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7066" y="960117"/>
            <a:ext cx="1806117" cy="1350460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193DB-0246-4382-9FC1-835D72A2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13" y="1120982"/>
            <a:ext cx="1377708" cy="1033281"/>
          </a:xfrm>
          <a:prstGeom prst="rect">
            <a:avLst/>
          </a:prstGeom>
        </p:spPr>
      </p:pic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69BD38D5-D989-45BC-887D-53187B345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7066" y="2487918"/>
            <a:ext cx="1806117" cy="1350460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1E43B-65E1-4AD8-89DA-58A787CC2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468" y="2660436"/>
            <a:ext cx="1491798" cy="992045"/>
          </a:xfrm>
          <a:prstGeom prst="rect">
            <a:avLst/>
          </a:prstGeom>
        </p:spPr>
      </p:pic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8792F389-928C-4F1A-89B3-147424870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2" y="4002197"/>
            <a:ext cx="3773101" cy="1895682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F4BEE-E25E-4CC3-A593-440130B71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524" y="4162097"/>
            <a:ext cx="2373933" cy="157866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24D78F-9732-A32F-B00F-DB8758D1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00" y="2194560"/>
            <a:ext cx="6586500" cy="4024125"/>
          </a:xfrm>
        </p:spPr>
        <p:txBody>
          <a:bodyPr>
            <a:normAutofit/>
          </a:bodyPr>
          <a:lstStyle/>
          <a:p>
            <a:r>
              <a:rPr lang="en-US" dirty="0"/>
              <a:t>Disaster Healthcare Volunteers</a:t>
            </a:r>
          </a:p>
          <a:p>
            <a:r>
              <a:rPr lang="en-US" dirty="0"/>
              <a:t>Tents – varying models/sizes</a:t>
            </a:r>
          </a:p>
          <a:p>
            <a:r>
              <a:rPr lang="en-US" dirty="0"/>
              <a:t>1 Mobile Hospital</a:t>
            </a:r>
          </a:p>
          <a:p>
            <a:r>
              <a:rPr lang="en-US" dirty="0"/>
              <a:t>8 Surge buildout trailers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64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BDAA2-5244-4F35-B816-F58689B0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resource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2EFB6-4297-45CC-A3F7-13651EC25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S’s</a:t>
            </a:r>
          </a:p>
          <a:p>
            <a:pPr lvl="1"/>
            <a:r>
              <a:rPr lang="en-US" dirty="0"/>
              <a:t>Supplies – pediatric supplies</a:t>
            </a:r>
          </a:p>
          <a:p>
            <a:pPr lvl="1"/>
            <a:r>
              <a:rPr lang="en-US" dirty="0"/>
              <a:t>Staff – pediatric, neonatal certifications</a:t>
            </a:r>
          </a:p>
          <a:p>
            <a:pPr lvl="1"/>
            <a:r>
              <a:rPr lang="en-US" dirty="0"/>
              <a:t>Space – surge buildouts, alternate care sites fit to hold pediatrics (PICU, Peds Med/Surg)</a:t>
            </a:r>
          </a:p>
          <a:p>
            <a:pPr lvl="1"/>
            <a:r>
              <a:rPr lang="en-US" dirty="0"/>
              <a:t>System – ASTs, Air transport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21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906CD3-B8B0-414A-9A69-DC25BE5B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ACC532-8339-462E-A4ED-883EBB72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1645444"/>
            <a:ext cx="5079991" cy="823912"/>
          </a:xfrm>
        </p:spPr>
        <p:txBody>
          <a:bodyPr/>
          <a:lstStyle/>
          <a:p>
            <a:r>
              <a:rPr lang="en-US" dirty="0"/>
              <a:t>System Strengths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29827A-DF98-4020-B8CD-30EE663B3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94308"/>
            <a:ext cx="5311775" cy="3086019"/>
          </a:xfrm>
        </p:spPr>
        <p:txBody>
          <a:bodyPr>
            <a:normAutofit/>
          </a:bodyPr>
          <a:lstStyle/>
          <a:p>
            <a:r>
              <a:rPr lang="en-US" dirty="0"/>
              <a:t>Hospital/MHOAC/RDMHC(S) relationships</a:t>
            </a:r>
          </a:p>
          <a:p>
            <a:r>
              <a:rPr lang="en-US" dirty="0"/>
              <a:t>Region I and VI Inter-Region Cooperative Agreements</a:t>
            </a:r>
          </a:p>
          <a:p>
            <a:r>
              <a:rPr lang="en-US" dirty="0"/>
              <a:t>SEMS mutual aid process well established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51A44-BBA2-40F0-8639-34C9BAD20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94307"/>
            <a:ext cx="5334000" cy="3086019"/>
          </a:xfrm>
        </p:spPr>
        <p:txBody>
          <a:bodyPr/>
          <a:lstStyle/>
          <a:p>
            <a:r>
              <a:rPr lang="en-US" dirty="0"/>
              <a:t>Paper Sit/Reps and resource requesting forms</a:t>
            </a:r>
          </a:p>
          <a:p>
            <a:r>
              <a:rPr lang="en-US" dirty="0"/>
              <a:t>Resource Rich</a:t>
            </a:r>
          </a:p>
        </p:txBody>
      </p:sp>
    </p:spTree>
    <p:extLst>
      <p:ext uri="{BB962C8B-B14F-4D97-AF65-F5344CB8AC3E}">
        <p14:creationId xmlns:p14="http://schemas.microsoft.com/office/powerpoint/2010/main" val="29520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906CD3-B8B0-414A-9A69-DC25BE5B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concern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CAABC3-354A-491E-844C-A374036C5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01" y="1532359"/>
            <a:ext cx="5105400" cy="823912"/>
          </a:xfrm>
        </p:spPr>
        <p:txBody>
          <a:bodyPr/>
          <a:lstStyle/>
          <a:p>
            <a:r>
              <a:rPr lang="en-US" dirty="0"/>
              <a:t>System Weaknesses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4CA012-1584-45EE-8D1E-783C256F8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9974" y="2481223"/>
            <a:ext cx="5334000" cy="3733174"/>
          </a:xfrm>
        </p:spPr>
        <p:txBody>
          <a:bodyPr>
            <a:normAutofit/>
          </a:bodyPr>
          <a:lstStyle/>
          <a:p>
            <a:r>
              <a:rPr lang="en-US" dirty="0"/>
              <a:t>Different MHOAC resource requesting platforms</a:t>
            </a:r>
          </a:p>
          <a:p>
            <a:r>
              <a:rPr lang="en-US" dirty="0"/>
              <a:t>Lack of Pediatric resources</a:t>
            </a:r>
          </a:p>
          <a:p>
            <a:pPr lvl="1"/>
            <a:r>
              <a:rPr lang="en-US" dirty="0"/>
              <a:t>All levels of disaster response</a:t>
            </a:r>
          </a:p>
          <a:p>
            <a:pPr lvl="1"/>
            <a:r>
              <a:rPr lang="en-US" dirty="0"/>
              <a:t>Specially trained staffing</a:t>
            </a:r>
          </a:p>
          <a:p>
            <a:r>
              <a:rPr lang="en-US" dirty="0"/>
              <a:t>MHOAC non-funded roll</a:t>
            </a:r>
          </a:p>
          <a:p>
            <a:pPr lvl="1"/>
            <a:r>
              <a:rPr lang="en-US" dirty="0"/>
              <a:t>Usually wear multiple hats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CE934-DA43-4E52-ACF7-042964F33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026" y="2481223"/>
            <a:ext cx="5311775" cy="3086019"/>
          </a:xfrm>
        </p:spPr>
        <p:txBody>
          <a:bodyPr>
            <a:normAutofit/>
          </a:bodyPr>
          <a:lstStyle/>
          <a:p>
            <a:r>
              <a:rPr lang="en-US" dirty="0"/>
              <a:t>Resource rich</a:t>
            </a:r>
          </a:p>
          <a:p>
            <a:r>
              <a:rPr lang="en-US" dirty="0"/>
              <a:t>Transfers out of hospitals are held to IFT standards</a:t>
            </a:r>
          </a:p>
          <a:p>
            <a:pPr lvl="1"/>
            <a:r>
              <a:rPr lang="en-US" dirty="0"/>
              <a:t>Issues with higher level of care</a:t>
            </a:r>
          </a:p>
          <a:p>
            <a:r>
              <a:rPr lang="en-US" dirty="0"/>
              <a:t>Facilities operate at high inpatient census levels</a:t>
            </a:r>
          </a:p>
          <a:p>
            <a:r>
              <a:rPr lang="en-US" dirty="0"/>
              <a:t>Ingress &amp; Egress</a:t>
            </a:r>
          </a:p>
        </p:txBody>
      </p:sp>
    </p:spTree>
    <p:extLst>
      <p:ext uri="{BB962C8B-B14F-4D97-AF65-F5344CB8AC3E}">
        <p14:creationId xmlns:p14="http://schemas.microsoft.com/office/powerpoint/2010/main" val="262284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F5356A-F695-48A7-A0FB-0D74C2ABD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B602B-EE18-51F1-751D-CCF1444E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4EF07-0F5F-2D14-727C-B1B4B1F46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7410" y="3632201"/>
            <a:ext cx="6132990" cy="6858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1" name="Graphic 10" descr="Handshake">
            <a:extLst>
              <a:ext uri="{FF2B5EF4-FFF2-40B4-BE49-F238E27FC236}">
                <a16:creationId xmlns:a16="http://schemas.microsoft.com/office/drawing/2014/main" id="{81459C88-B548-7EB9-E6F3-B3A8DB75A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1659" y="1803405"/>
            <a:ext cx="2662321" cy="26623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45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4D7410F-854A-468D-A6C0-471AAA26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Coordination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A603E4F-9F2B-4043-B2B6-ABE02496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9575"/>
            <a:ext cx="4856584" cy="40241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M</a:t>
            </a:r>
            <a:r>
              <a:rPr lang="en-US" sz="3600" dirty="0"/>
              <a:t>edical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H</a:t>
            </a:r>
            <a:r>
              <a:rPr lang="en-US" sz="3600" dirty="0"/>
              <a:t>ealth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O</a:t>
            </a:r>
            <a:r>
              <a:rPr lang="en-US" sz="3600" dirty="0"/>
              <a:t>perational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A</a:t>
            </a:r>
            <a:r>
              <a:rPr lang="en-US" sz="3600" dirty="0"/>
              <a:t>rea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C</a:t>
            </a:r>
            <a:r>
              <a:rPr lang="en-US" sz="3600" dirty="0"/>
              <a:t>oordinator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(</a:t>
            </a:r>
            <a:r>
              <a:rPr lang="en-US" sz="3600" dirty="0">
                <a:solidFill>
                  <a:srgbClr val="00B0F0"/>
                </a:solidFill>
              </a:rPr>
              <a:t>MHOAC</a:t>
            </a:r>
            <a:r>
              <a:rPr lang="en-US" sz="3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6D3DEB-9C66-4409-8498-497E98382A57}"/>
              </a:ext>
            </a:extLst>
          </p:cNvPr>
          <p:cNvSpPr txBox="1"/>
          <p:nvPr/>
        </p:nvSpPr>
        <p:spPr>
          <a:xfrm>
            <a:off x="5542384" y="2057401"/>
            <a:ext cx="6395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Pronounced Mohawk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Non-funded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 and Safety Code §1797.153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ESF – 8 Disaster Coordination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Standardized Reporting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Relationships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Medical Health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Public Health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Mental Health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316886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8AE9-8FD8-7FA9-1C14-D807EBA3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17 MHOAC Functions?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90752-F375-4C5C-9DFB-48A2392F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D95F9-6E4C-4866-BA21-8BB1D1D3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7435CB-A18A-48F9-A980-6138649DBFC1}"/>
              </a:ext>
            </a:extLst>
          </p:cNvPr>
          <p:cNvGrpSpPr/>
          <p:nvPr/>
        </p:nvGrpSpPr>
        <p:grpSpPr>
          <a:xfrm>
            <a:off x="1429797" y="1855472"/>
            <a:ext cx="9189569" cy="4422977"/>
            <a:chOff x="-2502838" y="200130"/>
            <a:chExt cx="13846957" cy="57793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3124A0-B5FC-4F9A-B2D2-9ECF4D2A8D4C}"/>
                </a:ext>
              </a:extLst>
            </p:cNvPr>
            <p:cNvSpPr txBox="1"/>
            <p:nvPr/>
          </p:nvSpPr>
          <p:spPr>
            <a:xfrm>
              <a:off x="-707438" y="561608"/>
              <a:ext cx="2209799" cy="65761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b="1" dirty="0"/>
                <a:t>Immediate Medical Needs</a:t>
              </a:r>
            </a:p>
          </p:txBody>
        </p:sp>
        <p:sp>
          <p:nvSpPr>
            <p:cNvPr id="9" name="TextBox 45">
              <a:extLst>
                <a:ext uri="{FF2B5EF4-FFF2-40B4-BE49-F238E27FC236}">
                  <a16:creationId xmlns:a16="http://schemas.microsoft.com/office/drawing/2014/main" id="{1F8966EB-7497-41FE-B3BA-E7C0B0278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0679" y="668107"/>
              <a:ext cx="2514600" cy="657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b="1" dirty="0"/>
                <a:t>Disaster Medical and Health Resources</a:t>
              </a:r>
            </a:p>
          </p:txBody>
        </p:sp>
        <p:sp>
          <p:nvSpPr>
            <p:cNvPr id="10" name="TextBox 49">
              <a:extLst>
                <a:ext uri="{FF2B5EF4-FFF2-40B4-BE49-F238E27FC236}">
                  <a16:creationId xmlns:a16="http://schemas.microsoft.com/office/drawing/2014/main" id="{230A4EDF-940D-40C2-8FF5-AB35C4C91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691" y="200130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b="1" dirty="0"/>
                <a:t>Patient Movement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5D87EE-19BA-4689-B197-AE91AA123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15" y="4643250"/>
              <a:ext cx="2514600" cy="939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 lnSpcReduction="1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haroni" pitchFamily="2" charset="-79"/>
                </a:rPr>
                <a:t>Epidemiology, Surveillance and Disease Investigation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77DA48-4AA5-489D-A86E-5D1B2210A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119" y="5587040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Hazardous Wastes</a:t>
              </a:r>
            </a:p>
          </p:txBody>
        </p:sp>
        <p:sp>
          <p:nvSpPr>
            <p:cNvPr id="13" name="TextBox 60">
              <a:extLst>
                <a:ext uri="{FF2B5EF4-FFF2-40B4-BE49-F238E27FC236}">
                  <a16:creationId xmlns:a16="http://schemas.microsoft.com/office/drawing/2014/main" id="{07ABDE9C-AB4E-425B-ABB1-8421CAD1F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9519" y="2598758"/>
              <a:ext cx="2514600" cy="93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 fontScale="85000" lnSpcReduction="1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b="1" dirty="0">
                  <a:cs typeface="Aharoni" pitchFamily="2" charset="-79"/>
                </a:rPr>
                <a:t>Medical Care Providers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dirty="0">
                  <a:cs typeface="Aharoni" pitchFamily="2" charset="-79"/>
                </a:rPr>
                <a:t>(Outpatient, Inpatient and Emergency Care)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BFF6F8-A5C4-499E-B2D8-04CD5BBD2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02838" y="2560723"/>
              <a:ext cx="2797770" cy="93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 fontScale="85000" lnSpcReduction="1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300" b="1" dirty="0">
                  <a:cs typeface="Arial" charset="0"/>
                </a:rPr>
                <a:t>Pre-Hospital Emergency Medical Services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dirty="0">
                  <a:cs typeface="Arial" charset="0"/>
                </a:rPr>
                <a:t>(Fire and non-Fire based)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4695F3-9B17-4927-8CE8-4964D38F0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77074" y="1589754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Field </a:t>
              </a:r>
              <a:r>
                <a:rPr lang="en-US" sz="1200" b="1" dirty="0"/>
                <a:t>Treatment</a:t>
              </a:r>
              <a:r>
                <a:rPr lang="en-US" sz="1200" b="1" dirty="0">
                  <a:cs typeface="Arial" charset="0"/>
                </a:rPr>
                <a:t> Sites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F15CFA-2B8D-49DF-97AB-9887DF45A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6185" y="4085875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Food Safety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2C9314-CE8F-4FBC-A4E6-6D99962DA8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8770" y="4818956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Hazardous Exposures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4EB9B4-CE1D-4B08-A99A-7AF2C0E6F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214" y="5029969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haroni" pitchFamily="2" charset="-79"/>
                </a:rPr>
                <a:t>Mental Health Services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2A90B9-4310-4B4D-8BE4-8F5B6A525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9806" y="5603658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Vector 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5E654D-C294-44B8-955F-F80D12088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82203" y="3989406"/>
              <a:ext cx="2514600" cy="37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r>
                <a:rPr lang="en-US" sz="1200" b="1" dirty="0">
                  <a:cs typeface="Arial" charset="0"/>
                </a:rPr>
                <a:t>Drinking Water Safety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AC070-2CFB-49C9-BA1C-646DD75DA9A1}"/>
                </a:ext>
              </a:extLst>
            </p:cNvPr>
            <p:cNvSpPr txBox="1"/>
            <p:nvPr/>
          </p:nvSpPr>
          <p:spPr>
            <a:xfrm>
              <a:off x="7860153" y="1623197"/>
              <a:ext cx="2226667" cy="6576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200" b="1" dirty="0"/>
                <a:t>Medical/Health Public Information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25FF2C-A1C8-4387-A709-8019CFCA42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9680" y="1015334"/>
              <a:ext cx="1485457" cy="9658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04D831C-C948-43BD-966C-45FB7932B8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4827" y="1175715"/>
              <a:ext cx="21234" cy="6019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AA7C795-A0D0-44FA-A55E-CCD2846236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1933" y="1908326"/>
              <a:ext cx="1025311" cy="587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FE2D145-5AA7-428F-8199-360D02474001}"/>
                </a:ext>
              </a:extLst>
            </p:cNvPr>
            <p:cNvCxnSpPr/>
            <p:nvPr/>
          </p:nvCxnSpPr>
          <p:spPr>
            <a:xfrm flipH="1" flipV="1">
              <a:off x="2743056" y="2985772"/>
              <a:ext cx="694015" cy="827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49C97-8E5E-4ACA-B70B-F9F0A6FFC468}"/>
                </a:ext>
              </a:extLst>
            </p:cNvPr>
            <p:cNvCxnSpPr/>
            <p:nvPr/>
          </p:nvCxnSpPr>
          <p:spPr>
            <a:xfrm flipV="1">
              <a:off x="5410200" y="890417"/>
              <a:ext cx="1005326" cy="11808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4123A89-5D1E-4B1E-9647-49BD540B7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7679" y="1987902"/>
              <a:ext cx="622023" cy="5858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BBF59A0-A829-4954-B3BC-779DF5A39419}"/>
                </a:ext>
              </a:extLst>
            </p:cNvPr>
            <p:cNvCxnSpPr/>
            <p:nvPr/>
          </p:nvCxnSpPr>
          <p:spPr>
            <a:xfrm flipV="1">
              <a:off x="5763797" y="2948347"/>
              <a:ext cx="818679" cy="827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DFA9F0B-4414-465F-ABD6-2D46DFB90C19}"/>
                </a:ext>
              </a:extLst>
            </p:cNvPr>
            <p:cNvCxnSpPr/>
            <p:nvPr/>
          </p:nvCxnSpPr>
          <p:spPr>
            <a:xfrm flipH="1">
              <a:off x="2757485" y="3563026"/>
              <a:ext cx="879159" cy="3596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F1B3723-C54D-4E70-8B28-FFBD25A87868}"/>
                </a:ext>
              </a:extLst>
            </p:cNvPr>
            <p:cNvCxnSpPr/>
            <p:nvPr/>
          </p:nvCxnSpPr>
          <p:spPr>
            <a:xfrm flipH="1">
              <a:off x="2066342" y="3734753"/>
              <a:ext cx="1708352" cy="13904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4ACB25-7920-492B-9103-62D941C6C2B5}"/>
                </a:ext>
              </a:extLst>
            </p:cNvPr>
            <p:cNvCxnSpPr/>
            <p:nvPr/>
          </p:nvCxnSpPr>
          <p:spPr>
            <a:xfrm flipH="1">
              <a:off x="2946706" y="3800529"/>
              <a:ext cx="922215" cy="16926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96B19BD-2C87-44AE-A0C7-D6FF39A51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5685" y="4046160"/>
              <a:ext cx="145067" cy="6006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21FCF69-05FB-42DA-BAEE-109CD02054D1}"/>
                </a:ext>
              </a:extLst>
            </p:cNvPr>
            <p:cNvCxnSpPr>
              <a:cxnSpLocks/>
            </p:cNvCxnSpPr>
            <p:nvPr/>
          </p:nvCxnSpPr>
          <p:spPr>
            <a:xfrm>
              <a:off x="4838689" y="4034522"/>
              <a:ext cx="294052" cy="1908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8BDAB76-B39F-4825-9116-98BE5FB24CA5}"/>
                </a:ext>
              </a:extLst>
            </p:cNvPr>
            <p:cNvCxnSpPr/>
            <p:nvPr/>
          </p:nvCxnSpPr>
          <p:spPr>
            <a:xfrm>
              <a:off x="5617249" y="3525975"/>
              <a:ext cx="1169749" cy="5598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E5B54A2-15E4-43EE-99BF-1BFE3334AAE7}"/>
                </a:ext>
              </a:extLst>
            </p:cNvPr>
            <p:cNvCxnSpPr/>
            <p:nvPr/>
          </p:nvCxnSpPr>
          <p:spPr>
            <a:xfrm>
              <a:off x="5336809" y="3818736"/>
              <a:ext cx="1323282" cy="14504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8" name="Picture 7" descr="blueOrb.png">
            <a:extLst>
              <a:ext uri="{FF2B5EF4-FFF2-40B4-BE49-F238E27FC236}">
                <a16:creationId xmlns:a16="http://schemas.microsoft.com/office/drawing/2014/main" id="{06EBB0AD-B006-46B0-A896-C2171A14F0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275" y="2795147"/>
            <a:ext cx="2283353" cy="2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23">
            <a:extLst>
              <a:ext uri="{FF2B5EF4-FFF2-40B4-BE49-F238E27FC236}">
                <a16:creationId xmlns:a16="http://schemas.microsoft.com/office/drawing/2014/main" id="{5FF478C2-9580-481F-91ED-79F901954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279" y="3498805"/>
            <a:ext cx="2344441" cy="80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MHOAC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Coordination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A0F2482-4FDD-464C-96E1-34D86AB6E187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6180952" y="2199723"/>
            <a:ext cx="0" cy="5954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13E616E-44B6-4937-8D4C-EDF7F47CBF12}"/>
              </a:ext>
            </a:extLst>
          </p:cNvPr>
          <p:cNvCxnSpPr>
            <a:stCxn id="39" idx="3"/>
          </p:cNvCxnSpPr>
          <p:nvPr/>
        </p:nvCxnSpPr>
        <p:spPr>
          <a:xfrm>
            <a:off x="7332720" y="3901695"/>
            <a:ext cx="16178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AFB2D5A-CA9C-49F8-A583-62606D0B8DE5}"/>
              </a:ext>
            </a:extLst>
          </p:cNvPr>
          <p:cNvCxnSpPr>
            <a:stCxn id="39" idx="1"/>
          </p:cNvCxnSpPr>
          <p:nvPr/>
        </p:nvCxnSpPr>
        <p:spPr>
          <a:xfrm flipH="1">
            <a:off x="3286544" y="3901695"/>
            <a:ext cx="170173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7178667-C74A-4E00-87DB-21463DCADB77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6180952" y="5043042"/>
            <a:ext cx="0" cy="4360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84A9A61-4735-4F48-844C-0529D850B6A2}"/>
              </a:ext>
            </a:extLst>
          </p:cNvPr>
          <p:cNvCxnSpPr/>
          <p:nvPr/>
        </p:nvCxnSpPr>
        <p:spPr>
          <a:xfrm>
            <a:off x="7187630" y="4410147"/>
            <a:ext cx="1313606" cy="4191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1F608C6-5D41-4B78-AE43-D9CDD1EC0671}"/>
              </a:ext>
            </a:extLst>
          </p:cNvPr>
          <p:cNvCxnSpPr/>
          <p:nvPr/>
        </p:nvCxnSpPr>
        <p:spPr>
          <a:xfrm flipH="1">
            <a:off x="3975061" y="4429137"/>
            <a:ext cx="1166479" cy="360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70BA442-7A82-482D-82E5-1C65E79779F3}"/>
              </a:ext>
            </a:extLst>
          </p:cNvPr>
          <p:cNvCxnSpPr/>
          <p:nvPr/>
        </p:nvCxnSpPr>
        <p:spPr>
          <a:xfrm flipH="1" flipV="1">
            <a:off x="3975060" y="2478519"/>
            <a:ext cx="1371600" cy="6400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D987C49-737D-4CDB-BAA7-1996B0CD0682}"/>
              </a:ext>
            </a:extLst>
          </p:cNvPr>
          <p:cNvCxnSpPr>
            <a:endCxn id="15" idx="3"/>
          </p:cNvCxnSpPr>
          <p:nvPr/>
        </p:nvCxnSpPr>
        <p:spPr>
          <a:xfrm flipH="1" flipV="1">
            <a:off x="3779369" y="3062764"/>
            <a:ext cx="1305446" cy="436041"/>
          </a:xfrm>
          <a:prstGeom prst="straightConnector1">
            <a:avLst/>
          </a:prstGeom>
          <a:ln w="1968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DE5331E-6F3D-418A-8446-8A05181DC4C2}"/>
              </a:ext>
            </a:extLst>
          </p:cNvPr>
          <p:cNvCxnSpPr>
            <a:endCxn id="9" idx="1"/>
          </p:cNvCxnSpPr>
          <p:nvPr/>
        </p:nvCxnSpPr>
        <p:spPr>
          <a:xfrm flipV="1">
            <a:off x="6818714" y="2465262"/>
            <a:ext cx="822960" cy="5486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3122DB0-0FE6-4C48-835E-AD542E4EF769}"/>
              </a:ext>
            </a:extLst>
          </p:cNvPr>
          <p:cNvCxnSpPr/>
          <p:nvPr/>
        </p:nvCxnSpPr>
        <p:spPr>
          <a:xfrm>
            <a:off x="6730816" y="4906359"/>
            <a:ext cx="641323" cy="905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B6252E9-4FF8-4BCB-A4EB-30274EEC35F8}"/>
              </a:ext>
            </a:extLst>
          </p:cNvPr>
          <p:cNvCxnSpPr/>
          <p:nvPr/>
        </p:nvCxnSpPr>
        <p:spPr>
          <a:xfrm>
            <a:off x="7014898" y="4704407"/>
            <a:ext cx="829535" cy="6549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C52BDCB-6FAF-4316-BCF0-11AE8597349E}"/>
              </a:ext>
            </a:extLst>
          </p:cNvPr>
          <p:cNvCxnSpPr>
            <a:endCxn id="12" idx="0"/>
          </p:cNvCxnSpPr>
          <p:nvPr/>
        </p:nvCxnSpPr>
        <p:spPr>
          <a:xfrm flipH="1">
            <a:off x="4642047" y="4829280"/>
            <a:ext cx="862233" cy="1148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21CAB53-BFA9-4BE7-BC8A-45AE6EE32555}"/>
              </a:ext>
            </a:extLst>
          </p:cNvPr>
          <p:cNvCxnSpPr/>
          <p:nvPr/>
        </p:nvCxnSpPr>
        <p:spPr>
          <a:xfrm flipH="1">
            <a:off x="4087858" y="4619713"/>
            <a:ext cx="1173731" cy="7396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8BF46A1-36A2-4925-A57C-3E18DD4BB4D1}"/>
              </a:ext>
            </a:extLst>
          </p:cNvPr>
          <p:cNvCxnSpPr>
            <a:endCxn id="21" idx="1"/>
          </p:cNvCxnSpPr>
          <p:nvPr/>
        </p:nvCxnSpPr>
        <p:spPr>
          <a:xfrm flipV="1">
            <a:off x="7187630" y="3196205"/>
            <a:ext cx="1119593" cy="2327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2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DFF60-7A3D-4087-95B6-AB286D7D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ED542-1ADC-4EF5-BCE7-F4147B3B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27" y="1913960"/>
            <a:ext cx="2283683" cy="4024125"/>
          </a:xfrm>
        </p:spPr>
        <p:txBody>
          <a:bodyPr/>
          <a:lstStyle/>
          <a:p>
            <a:r>
              <a:rPr lang="en-US" dirty="0"/>
              <a:t>ReddiNet</a:t>
            </a:r>
          </a:p>
          <a:p>
            <a:pPr lvl="1"/>
            <a:r>
              <a:rPr lang="en-US" dirty="0" err="1"/>
              <a:t>HAvBED</a:t>
            </a:r>
            <a:endParaRPr lang="en-US" dirty="0"/>
          </a:p>
          <a:p>
            <a:pPr lvl="1"/>
            <a:r>
              <a:rPr lang="en-US" dirty="0"/>
              <a:t>Assessment Polls</a:t>
            </a:r>
          </a:p>
          <a:p>
            <a:pPr lvl="1"/>
            <a:r>
              <a:rPr lang="en-US" dirty="0"/>
              <a:t>Other options 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Phone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DCFFC8-D1EC-40A7-B4C8-836F2F6E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13960"/>
            <a:ext cx="8845272" cy="4281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565D19-B7CC-43F6-B75D-831A4EC51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314" y="5027596"/>
            <a:ext cx="1806157" cy="8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EDECF-DA8D-4613-AD5B-3AF9A64F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 Requesting</a:t>
            </a:r>
            <a:br>
              <a:rPr lang="en-US" dirty="0"/>
            </a:br>
            <a:r>
              <a:rPr lang="en-US" dirty="0"/>
              <a:t>Field to MHOAC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E09B-D660-432C-959C-AC7943628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Resource requesting platforms</a:t>
            </a:r>
          </a:p>
          <a:p>
            <a:pPr lvl="1"/>
            <a:r>
              <a:rPr lang="en-US" dirty="0"/>
              <a:t>Digital </a:t>
            </a:r>
          </a:p>
          <a:p>
            <a:pPr lvl="1"/>
            <a:r>
              <a:rPr lang="en-US" dirty="0"/>
              <a:t>Paper </a:t>
            </a:r>
          </a:p>
          <a:p>
            <a:r>
              <a:rPr lang="en-US" dirty="0"/>
              <a:t>Situational Report</a:t>
            </a:r>
          </a:p>
          <a:p>
            <a:r>
              <a:rPr lang="en-US" dirty="0"/>
              <a:t>Follows SEMS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8B6EAB3E-A3A2-4A13-A53A-81D63890608B}"/>
              </a:ext>
            </a:extLst>
          </p:cNvPr>
          <p:cNvSpPr/>
          <p:nvPr/>
        </p:nvSpPr>
        <p:spPr>
          <a:xfrm>
            <a:off x="1225332" y="4173478"/>
            <a:ext cx="1323975" cy="612648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Field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8898CE2E-65EE-4543-9A49-A857BFCC70C1}"/>
              </a:ext>
            </a:extLst>
          </p:cNvPr>
          <p:cNvSpPr/>
          <p:nvPr/>
        </p:nvSpPr>
        <p:spPr>
          <a:xfrm>
            <a:off x="3254155" y="4173478"/>
            <a:ext cx="1323975" cy="612648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Local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3D7A7E92-9BF5-4F70-A222-0DB64636C3F0}"/>
              </a:ext>
            </a:extLst>
          </p:cNvPr>
          <p:cNvSpPr/>
          <p:nvPr/>
        </p:nvSpPr>
        <p:spPr>
          <a:xfrm>
            <a:off x="5282978" y="4173478"/>
            <a:ext cx="1323975" cy="612648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MHOAC/ County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06274136-D3DD-4B63-B3A4-077966F948AA}"/>
              </a:ext>
            </a:extLst>
          </p:cNvPr>
          <p:cNvSpPr/>
          <p:nvPr/>
        </p:nvSpPr>
        <p:spPr>
          <a:xfrm>
            <a:off x="7311801" y="4173478"/>
            <a:ext cx="1323975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Region</a:t>
            </a: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CB01DE80-51A1-494B-953A-E12C2E2ED893}"/>
              </a:ext>
            </a:extLst>
          </p:cNvPr>
          <p:cNvSpPr/>
          <p:nvPr/>
        </p:nvSpPr>
        <p:spPr>
          <a:xfrm>
            <a:off x="9340624" y="4173478"/>
            <a:ext cx="1323975" cy="612648"/>
          </a:xfrm>
          <a:prstGeom prst="flowChartProces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97C54E-38E1-4D06-8012-73063AA42274}"/>
              </a:ext>
            </a:extLst>
          </p:cNvPr>
          <p:cNvCxnSpPr/>
          <p:nvPr/>
        </p:nvCxnSpPr>
        <p:spPr>
          <a:xfrm>
            <a:off x="2744566" y="4490851"/>
            <a:ext cx="352425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660EBD-4A2E-478E-80A5-E7D07EDCE86C}"/>
              </a:ext>
            </a:extLst>
          </p:cNvPr>
          <p:cNvCxnSpPr/>
          <p:nvPr/>
        </p:nvCxnSpPr>
        <p:spPr>
          <a:xfrm>
            <a:off x="4754341" y="4490851"/>
            <a:ext cx="3524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A547F7-9424-484A-ABBE-9206F6DEF7E7}"/>
              </a:ext>
            </a:extLst>
          </p:cNvPr>
          <p:cNvCxnSpPr/>
          <p:nvPr/>
        </p:nvCxnSpPr>
        <p:spPr>
          <a:xfrm>
            <a:off x="6802216" y="4443226"/>
            <a:ext cx="3524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4F065C5-FB56-47E6-A861-4AF64459FFD4}"/>
              </a:ext>
            </a:extLst>
          </p:cNvPr>
          <p:cNvCxnSpPr/>
          <p:nvPr/>
        </p:nvCxnSpPr>
        <p:spPr>
          <a:xfrm>
            <a:off x="8802466" y="4490851"/>
            <a:ext cx="3524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00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4D7410F-854A-468D-A6C0-471AAA26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Coordination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A603E4F-9F2B-4043-B2B6-ABE02496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9575"/>
            <a:ext cx="4856584" cy="40241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R</a:t>
            </a:r>
            <a:r>
              <a:rPr lang="en-US" sz="3600" b="1" dirty="0"/>
              <a:t>egional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D</a:t>
            </a:r>
            <a:r>
              <a:rPr lang="en-US" sz="3600" b="1" dirty="0"/>
              <a:t>isaster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M</a:t>
            </a:r>
            <a:r>
              <a:rPr lang="en-US" sz="3600" b="1" dirty="0"/>
              <a:t>edical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H</a:t>
            </a:r>
            <a:r>
              <a:rPr lang="en-US" sz="3600" b="1" dirty="0"/>
              <a:t>ealth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C</a:t>
            </a:r>
            <a:r>
              <a:rPr lang="en-US" sz="3600" b="1" dirty="0"/>
              <a:t>oordinator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(</a:t>
            </a:r>
            <a:r>
              <a:rPr lang="en-US" sz="3600" dirty="0">
                <a:solidFill>
                  <a:srgbClr val="00B0F0"/>
                </a:solidFill>
              </a:rPr>
              <a:t>RDMHC</a:t>
            </a:r>
            <a:r>
              <a:rPr lang="en-US" sz="3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6D3DEB-9C66-4409-8498-497E98382A57}"/>
              </a:ext>
            </a:extLst>
          </p:cNvPr>
          <p:cNvSpPr txBox="1"/>
          <p:nvPr/>
        </p:nvSpPr>
        <p:spPr>
          <a:xfrm>
            <a:off x="5111050" y="1990062"/>
            <a:ext cx="6395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 and Safety Code §1797.152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ESF – 8 Disaster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Public Health Officer or LEMSA Director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Volunteer, nonpaid 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Elected by the Health Officers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Appointed by EMSA and CDPH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Have normal day-to-day responsibilities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99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4D7410F-854A-468D-A6C0-471AAA26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Coordination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A603E4F-9F2B-4043-B2B6-ABE02496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9575"/>
            <a:ext cx="4856584" cy="40241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R</a:t>
            </a:r>
            <a:r>
              <a:rPr lang="en-US" sz="3600" b="1" dirty="0"/>
              <a:t>egional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D</a:t>
            </a:r>
            <a:r>
              <a:rPr lang="en-US" sz="3600" b="1" dirty="0"/>
              <a:t>isaster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M</a:t>
            </a:r>
            <a:r>
              <a:rPr lang="en-US" sz="3600" b="1" dirty="0"/>
              <a:t>edical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H</a:t>
            </a:r>
            <a:r>
              <a:rPr lang="en-US" sz="3600" b="1" dirty="0"/>
              <a:t>ealth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B0F0"/>
                </a:solidFill>
              </a:rPr>
              <a:t>S</a:t>
            </a:r>
            <a:r>
              <a:rPr lang="en-US" sz="3600" b="1" dirty="0"/>
              <a:t>pecialist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/>
              <a:t>(</a:t>
            </a:r>
            <a:r>
              <a:rPr lang="en-US" sz="3600" dirty="0">
                <a:solidFill>
                  <a:srgbClr val="00B0F0"/>
                </a:solidFill>
              </a:rPr>
              <a:t>RDMHS</a:t>
            </a:r>
            <a:r>
              <a:rPr lang="en-US" sz="3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6D3DEB-9C66-4409-8498-497E98382A57}"/>
              </a:ext>
            </a:extLst>
          </p:cNvPr>
          <p:cNvSpPr txBox="1"/>
          <p:nvPr/>
        </p:nvSpPr>
        <p:spPr>
          <a:xfrm>
            <a:off x="5542384" y="2057401"/>
            <a:ext cx="63951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 and Safety Code §1797.152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ESF – 8 Disaster Coordination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24/7 POC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Standardized reporting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 mutual aid/assistance within the region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 activated Med/Health Branch at Regional EOCs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Coordinate with CDPH &amp; EMSA when state level support is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Funded 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053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DFF60-7A3D-4087-95B6-AB286D7D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ED542-1ADC-4EF5-BCE7-F4147B3B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27" y="1913960"/>
            <a:ext cx="10462950" cy="4024125"/>
          </a:xfrm>
        </p:spPr>
        <p:txBody>
          <a:bodyPr/>
          <a:lstStyle/>
          <a:p>
            <a:r>
              <a:rPr lang="en-US" dirty="0"/>
              <a:t>Email</a:t>
            </a:r>
          </a:p>
          <a:p>
            <a:pPr lvl="1"/>
            <a:r>
              <a:rPr lang="en-US" dirty="0"/>
              <a:t>Request poll</a:t>
            </a:r>
          </a:p>
          <a:p>
            <a:pPr lvl="1"/>
            <a:r>
              <a:rPr lang="en-US" dirty="0"/>
              <a:t>Collect results</a:t>
            </a:r>
          </a:p>
          <a:p>
            <a:pPr lvl="2"/>
            <a:r>
              <a:rPr lang="en-US" dirty="0"/>
              <a:t>Share with requesting MHOAC or State</a:t>
            </a:r>
          </a:p>
          <a:p>
            <a:r>
              <a:rPr lang="en-US" dirty="0"/>
              <a:t>Phone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90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EDECF-DA8D-4613-AD5B-3AF9A64F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/>
              <a:t>Resource Requesting</a:t>
            </a:r>
            <a:br>
              <a:rPr lang="en-US"/>
            </a:br>
            <a:r>
              <a:rPr lang="en-US"/>
              <a:t>MHOAC to RDMHS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E09B-D660-432C-959C-AC7943628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rmAutofit/>
          </a:bodyPr>
          <a:lstStyle/>
          <a:p>
            <a:r>
              <a:rPr lang="en-US" dirty="0"/>
              <a:t>Resource requesting platforms</a:t>
            </a:r>
          </a:p>
          <a:p>
            <a:pPr lvl="1"/>
            <a:r>
              <a:rPr lang="en-US" dirty="0"/>
              <a:t>Salesforce - online PHOS</a:t>
            </a:r>
          </a:p>
          <a:p>
            <a:pPr lvl="1"/>
            <a:r>
              <a:rPr lang="en-US" dirty="0"/>
              <a:t>Paper </a:t>
            </a:r>
          </a:p>
          <a:p>
            <a:pPr lvl="1"/>
            <a:r>
              <a:rPr lang="en-US" dirty="0"/>
              <a:t>Phone – call or text</a:t>
            </a:r>
          </a:p>
          <a:p>
            <a:r>
              <a:rPr lang="en-US" dirty="0"/>
              <a:t>Situational Report (Sit/Rep) </a:t>
            </a:r>
          </a:p>
          <a:p>
            <a:r>
              <a:rPr lang="en-US" dirty="0"/>
              <a:t>Follows SEMS</a:t>
            </a:r>
          </a:p>
          <a:p>
            <a:pPr lvl="1"/>
            <a:r>
              <a:rPr lang="en-US" dirty="0"/>
              <a:t>Reach out to other MHOACs within the region</a:t>
            </a:r>
          </a:p>
          <a:p>
            <a:pPr lvl="1"/>
            <a:r>
              <a:rPr lang="en-US" dirty="0"/>
              <a:t>Coordinate mutual aid/ resource tracking</a:t>
            </a:r>
          </a:p>
          <a:p>
            <a:pPr lvl="1"/>
            <a:r>
              <a:rPr lang="en-US" dirty="0"/>
              <a:t>Escalate request to the state if unable to fill requests within the region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9D5612-8C50-42CE-91DB-C9E9C3178943}"/>
              </a:ext>
            </a:extLst>
          </p:cNvPr>
          <p:cNvSpPr txBox="1">
            <a:spLocks/>
          </p:cNvSpPr>
          <p:nvPr/>
        </p:nvSpPr>
        <p:spPr>
          <a:xfrm>
            <a:off x="4976030" y="530518"/>
            <a:ext cx="6170943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C5B1-9F28-4A91-B7DC-0AEB8C4F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5555541"/>
            <a:ext cx="999146" cy="999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53B8F-AE75-4FBD-8224-E9C120A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41" y="5555541"/>
            <a:ext cx="860828" cy="9991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C33CA-B00E-4DA9-90D3-AF040E183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01" y="1614234"/>
            <a:ext cx="3315163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128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672</Words>
  <Application>Microsoft Office PowerPoint</Application>
  <PresentationFormat>Widescreen</PresentationFormat>
  <Paragraphs>169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Vapor Trail</vt:lpstr>
      <vt:lpstr>PowerPoint Presentation</vt:lpstr>
      <vt:lpstr>Local Coordination</vt:lpstr>
      <vt:lpstr>What are the 17 MHOAC Functions?</vt:lpstr>
      <vt:lpstr>Polling and reporting</vt:lpstr>
      <vt:lpstr>Resource Requesting Field to MHOAC</vt:lpstr>
      <vt:lpstr>Regional Coordination</vt:lpstr>
      <vt:lpstr>Regional Coordination</vt:lpstr>
      <vt:lpstr>Polling and reporting</vt:lpstr>
      <vt:lpstr>Resource Requesting MHOAC to RDMHS</vt:lpstr>
      <vt:lpstr>PowerPoint Presentation</vt:lpstr>
      <vt:lpstr>Scenario PROJECTIONS </vt:lpstr>
      <vt:lpstr>Available resources</vt:lpstr>
      <vt:lpstr>Projected resource needs</vt:lpstr>
      <vt:lpstr>The good</vt:lpstr>
      <vt:lpstr>Areas of concern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Local and Regional Medical/Health Coordination</dc:title>
  <dc:creator>Jeremy Fahey</dc:creator>
  <cp:lastModifiedBy>Jeremy Fahey</cp:lastModifiedBy>
  <cp:revision>11</cp:revision>
  <dcterms:created xsi:type="dcterms:W3CDTF">2022-10-17T22:10:57Z</dcterms:created>
  <dcterms:modified xsi:type="dcterms:W3CDTF">2022-10-20T17:33:15Z</dcterms:modified>
</cp:coreProperties>
</file>